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Lst>
  <p:sldSz cx="18288000" cy="10287000"/>
  <p:notesSz cx="6858000" cy="9144000"/>
  <p:embeddedFontLst>
    <p:embeddedFont>
      <p:font typeface="Bicubik" panose="02000503020000020004" pitchFamily="2" charset="0"/>
      <p:regular r:id="rId7"/>
    </p:embeddedFont>
    <p:embeddedFont>
      <p:font typeface="Calibri" panose="020F0502020204030204" pitchFamily="34" charset="0"/>
      <p:regular r:id="rId8"/>
      <p:bold r:id="rId9"/>
      <p:italic r:id="rId10"/>
      <p:boldItalic r:id="rId11"/>
    </p:embeddedFont>
    <p:embeddedFont>
      <p:font typeface="Fira Code" panose="020B0809050000020004" pitchFamily="49" charset="0"/>
      <p:regular r:id="rId12"/>
    </p:embeddedFont>
    <p:embeddedFont>
      <p:font typeface="Fira Code Bold" panose="020B0809050000020004" pitchFamily="49"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4626" autoAdjust="0"/>
  </p:normalViewPr>
  <p:slideViewPr>
    <p:cSldViewPr>
      <p:cViewPr varScale="1">
        <p:scale>
          <a:sx n="80" d="100"/>
          <a:sy n="80" d="100"/>
        </p:scale>
        <p:origin x="824" y="2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txBody>
          <a:bodyPr/>
          <a:lstStyle/>
          <a:p>
            <a:endParaRPr lang="es-MX"/>
          </a:p>
        </p:txBody>
      </p:sp>
      <p:grpSp>
        <p:nvGrpSpPr>
          <p:cNvPr id="3" name="Group 3"/>
          <p:cNvGrpSpPr/>
          <p:nvPr/>
        </p:nvGrpSpPr>
        <p:grpSpPr>
          <a:xfrm>
            <a:off x="456534" y="-1287756"/>
            <a:ext cx="572166" cy="12862512"/>
            <a:chOff x="0" y="0"/>
            <a:chExt cx="150694" cy="3387657"/>
          </a:xfrm>
        </p:grpSpPr>
        <p:sp>
          <p:nvSpPr>
            <p:cNvPr id="4" name="Freeform 4"/>
            <p:cNvSpPr/>
            <p:nvPr/>
          </p:nvSpPr>
          <p:spPr>
            <a:xfrm>
              <a:off x="0" y="0"/>
              <a:ext cx="150694" cy="3387658"/>
            </a:xfrm>
            <a:custGeom>
              <a:avLst/>
              <a:gdLst/>
              <a:ahLst/>
              <a:cxnLst/>
              <a:rect l="l" t="t" r="r" b="b"/>
              <a:pathLst>
                <a:path w="150694" h="3387658">
                  <a:moveTo>
                    <a:pt x="0" y="0"/>
                  </a:moveTo>
                  <a:lnTo>
                    <a:pt x="150694" y="0"/>
                  </a:lnTo>
                  <a:lnTo>
                    <a:pt x="150694" y="3387658"/>
                  </a:lnTo>
                  <a:lnTo>
                    <a:pt x="0" y="3387658"/>
                  </a:lnTo>
                  <a:close/>
                </a:path>
              </a:pathLst>
            </a:custGeom>
            <a:solidFill>
              <a:srgbClr val="D1ED87"/>
            </a:solidFill>
            <a:ln cap="sq">
              <a:noFill/>
              <a:prstDash val="solid"/>
              <a:miter/>
            </a:ln>
          </p:spPr>
          <p:txBody>
            <a:bodyPr/>
            <a:lstStyle/>
            <a:p>
              <a:endParaRPr lang="es-MX"/>
            </a:p>
          </p:txBody>
        </p:sp>
        <p:sp>
          <p:nvSpPr>
            <p:cNvPr id="5" name="TextBox 5"/>
            <p:cNvSpPr txBox="1"/>
            <p:nvPr/>
          </p:nvSpPr>
          <p:spPr>
            <a:xfrm>
              <a:off x="0" y="-38100"/>
              <a:ext cx="150694" cy="3425757"/>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2815820" y="3352921"/>
            <a:ext cx="12656359" cy="2466975"/>
          </a:xfrm>
          <a:prstGeom prst="rect">
            <a:avLst/>
          </a:prstGeom>
        </p:spPr>
        <p:txBody>
          <a:bodyPr lIns="0" tIns="0" rIns="0" bIns="0" rtlCol="0" anchor="t">
            <a:spAutoFit/>
          </a:bodyPr>
          <a:lstStyle/>
          <a:p>
            <a:pPr algn="ctr">
              <a:lnSpc>
                <a:spcPts val="9600"/>
              </a:lnSpc>
            </a:pPr>
            <a:r>
              <a:rPr lang="en-US" sz="8000">
                <a:solidFill>
                  <a:srgbClr val="FFFFFF"/>
                </a:solidFill>
                <a:latin typeface="Bicubik"/>
              </a:rPr>
              <a:t>DetecciÓn de cancer de mama</a:t>
            </a:r>
          </a:p>
        </p:txBody>
      </p:sp>
      <p:sp>
        <p:nvSpPr>
          <p:cNvPr id="7" name="TextBox 7"/>
          <p:cNvSpPr txBox="1"/>
          <p:nvPr/>
        </p:nvSpPr>
        <p:spPr>
          <a:xfrm>
            <a:off x="5271870" y="6248279"/>
            <a:ext cx="7744261" cy="657225"/>
          </a:xfrm>
          <a:prstGeom prst="rect">
            <a:avLst/>
          </a:prstGeom>
        </p:spPr>
        <p:txBody>
          <a:bodyPr lIns="0" tIns="0" rIns="0" bIns="0" rtlCol="0" anchor="t">
            <a:spAutoFit/>
          </a:bodyPr>
          <a:lstStyle/>
          <a:p>
            <a:pPr algn="ctr">
              <a:lnSpc>
                <a:spcPts val="5280"/>
              </a:lnSpc>
              <a:spcBef>
                <a:spcPct val="0"/>
              </a:spcBef>
            </a:pPr>
            <a:r>
              <a:rPr lang="en-US" sz="4400" spc="-233">
                <a:solidFill>
                  <a:srgbClr val="000000"/>
                </a:solidFill>
                <a:latin typeface="Fira Code"/>
              </a:rPr>
              <a:t>Un paso hacía el futuro</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2321" r="-22321"/>
            </a:stretch>
          </a:blipFill>
        </p:spPr>
        <p:txBody>
          <a:bodyPr/>
          <a:lstStyle/>
          <a:p>
            <a:endParaRPr lang="es-MX"/>
          </a:p>
        </p:txBody>
      </p:sp>
      <p:grpSp>
        <p:nvGrpSpPr>
          <p:cNvPr id="3" name="Group 3"/>
          <p:cNvGrpSpPr/>
          <p:nvPr/>
        </p:nvGrpSpPr>
        <p:grpSpPr>
          <a:xfrm>
            <a:off x="1381902" y="1574361"/>
            <a:ext cx="15524197" cy="7138278"/>
            <a:chOff x="0" y="0"/>
            <a:chExt cx="4088677" cy="1880040"/>
          </a:xfrm>
        </p:grpSpPr>
        <p:sp>
          <p:nvSpPr>
            <p:cNvPr id="4" name="Freeform 4"/>
            <p:cNvSpPr/>
            <p:nvPr/>
          </p:nvSpPr>
          <p:spPr>
            <a:xfrm>
              <a:off x="0" y="0"/>
              <a:ext cx="4088678" cy="1880040"/>
            </a:xfrm>
            <a:custGeom>
              <a:avLst/>
              <a:gdLst/>
              <a:ahLst/>
              <a:cxnLst/>
              <a:rect l="l" t="t" r="r" b="b"/>
              <a:pathLst>
                <a:path w="4088678" h="1880040">
                  <a:moveTo>
                    <a:pt x="4987" y="0"/>
                  </a:moveTo>
                  <a:lnTo>
                    <a:pt x="4083691" y="0"/>
                  </a:lnTo>
                  <a:cubicBezTo>
                    <a:pt x="4086445" y="0"/>
                    <a:pt x="4088678" y="2233"/>
                    <a:pt x="4088678" y="4987"/>
                  </a:cubicBezTo>
                  <a:lnTo>
                    <a:pt x="4088678" y="1875053"/>
                  </a:lnTo>
                  <a:cubicBezTo>
                    <a:pt x="4088678" y="1877807"/>
                    <a:pt x="4086445" y="1880040"/>
                    <a:pt x="4083691" y="1880040"/>
                  </a:cubicBezTo>
                  <a:lnTo>
                    <a:pt x="4987" y="1880040"/>
                  </a:lnTo>
                  <a:cubicBezTo>
                    <a:pt x="2233" y="1880040"/>
                    <a:pt x="0" y="1877807"/>
                    <a:pt x="0" y="1875053"/>
                  </a:cubicBezTo>
                  <a:lnTo>
                    <a:pt x="0" y="4987"/>
                  </a:lnTo>
                  <a:cubicBezTo>
                    <a:pt x="0" y="2233"/>
                    <a:pt x="2233" y="0"/>
                    <a:pt x="4987" y="0"/>
                  </a:cubicBezTo>
                  <a:close/>
                </a:path>
              </a:pathLst>
            </a:custGeom>
            <a:solidFill>
              <a:srgbClr val="000000">
                <a:alpha val="80000"/>
              </a:srgbClr>
            </a:solidFill>
            <a:ln w="28575" cap="sq">
              <a:solidFill>
                <a:srgbClr val="FFFFFF">
                  <a:alpha val="80000"/>
                </a:srgbClr>
              </a:solidFill>
              <a:prstDash val="solid"/>
              <a:miter/>
            </a:ln>
          </p:spPr>
          <p:txBody>
            <a:bodyPr/>
            <a:lstStyle/>
            <a:p>
              <a:endParaRPr lang="es-MX"/>
            </a:p>
          </p:txBody>
        </p:sp>
        <p:sp>
          <p:nvSpPr>
            <p:cNvPr id="5" name="TextBox 5"/>
            <p:cNvSpPr txBox="1"/>
            <p:nvPr/>
          </p:nvSpPr>
          <p:spPr>
            <a:xfrm>
              <a:off x="0" y="-38100"/>
              <a:ext cx="4088677" cy="191814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2410798" y="1706128"/>
            <a:ext cx="13466405" cy="914400"/>
          </a:xfrm>
          <a:prstGeom prst="rect">
            <a:avLst/>
          </a:prstGeom>
        </p:spPr>
        <p:txBody>
          <a:bodyPr lIns="0" tIns="0" rIns="0" bIns="0" rtlCol="0" anchor="t">
            <a:spAutoFit/>
          </a:bodyPr>
          <a:lstStyle/>
          <a:p>
            <a:pPr algn="ctr">
              <a:lnSpc>
                <a:spcPts val="7200"/>
              </a:lnSpc>
            </a:pPr>
            <a:r>
              <a:rPr lang="en-US" sz="6000">
                <a:solidFill>
                  <a:srgbClr val="FFFFFF"/>
                </a:solidFill>
                <a:latin typeface="Fira Code"/>
              </a:rPr>
              <a:t>ÍNDICE</a:t>
            </a:r>
          </a:p>
        </p:txBody>
      </p:sp>
      <p:sp>
        <p:nvSpPr>
          <p:cNvPr id="7" name="TextBox 7"/>
          <p:cNvSpPr txBox="1"/>
          <p:nvPr/>
        </p:nvSpPr>
        <p:spPr>
          <a:xfrm>
            <a:off x="1643018" y="2852651"/>
            <a:ext cx="10377847" cy="2047177"/>
          </a:xfrm>
          <a:prstGeom prst="rect">
            <a:avLst/>
          </a:prstGeom>
        </p:spPr>
        <p:txBody>
          <a:bodyPr lIns="0" tIns="0" rIns="0" bIns="0" rtlCol="0" anchor="t">
            <a:spAutoFit/>
          </a:bodyPr>
          <a:lstStyle/>
          <a:p>
            <a:pPr marL="439711" lvl="1" indent="-219855" algn="just">
              <a:lnSpc>
                <a:spcPts val="2749"/>
              </a:lnSpc>
              <a:buFont typeface="Arial"/>
              <a:buChar char="•"/>
            </a:pPr>
            <a:r>
              <a:rPr lang="en-US" sz="2036" spc="122">
                <a:solidFill>
                  <a:srgbClr val="FFFFFF"/>
                </a:solidFill>
                <a:latin typeface="Fira Code"/>
              </a:rPr>
              <a:t>dgsdfg</a:t>
            </a:r>
          </a:p>
          <a:p>
            <a:pPr marL="439711" lvl="1" indent="-219855" algn="just">
              <a:lnSpc>
                <a:spcPts val="2749"/>
              </a:lnSpc>
              <a:buFont typeface="Arial"/>
              <a:buChar char="•"/>
            </a:pPr>
            <a:r>
              <a:rPr lang="en-US" sz="2036" spc="122">
                <a:solidFill>
                  <a:srgbClr val="FFFFFF"/>
                </a:solidFill>
                <a:latin typeface="Fira Code"/>
              </a:rPr>
              <a:t>fgsfgsf</a:t>
            </a:r>
          </a:p>
          <a:p>
            <a:pPr marL="439711" lvl="1" indent="-219855" algn="just">
              <a:lnSpc>
                <a:spcPts val="2749"/>
              </a:lnSpc>
              <a:buFont typeface="Arial"/>
              <a:buChar char="•"/>
            </a:pPr>
            <a:r>
              <a:rPr lang="en-US" sz="2036" spc="122">
                <a:solidFill>
                  <a:srgbClr val="FFFFFF"/>
                </a:solidFill>
                <a:latin typeface="Fira Code"/>
              </a:rPr>
              <a:t>agdsfgsd</a:t>
            </a:r>
          </a:p>
          <a:p>
            <a:pPr marL="439711" lvl="1" indent="-219855" algn="just">
              <a:lnSpc>
                <a:spcPts val="2749"/>
              </a:lnSpc>
              <a:buFont typeface="Arial"/>
              <a:buChar char="•"/>
            </a:pPr>
            <a:r>
              <a:rPr lang="en-US" sz="2036" spc="122">
                <a:solidFill>
                  <a:srgbClr val="FFFFFF"/>
                </a:solidFill>
                <a:latin typeface="Fira Code"/>
              </a:rPr>
              <a:t>sfgshsty</a:t>
            </a:r>
          </a:p>
          <a:p>
            <a:pPr marL="439711" lvl="1" indent="-219855" algn="just">
              <a:lnSpc>
                <a:spcPts val="2749"/>
              </a:lnSpc>
              <a:buFont typeface="Arial"/>
              <a:buChar char="•"/>
            </a:pPr>
            <a:r>
              <a:rPr lang="en-US" sz="2036" spc="122">
                <a:solidFill>
                  <a:srgbClr val="FFFFFF"/>
                </a:solidFill>
                <a:latin typeface="Fira Code"/>
              </a:rPr>
              <a:t>eaedx</a:t>
            </a:r>
          </a:p>
          <a:p>
            <a:pPr marL="439711" lvl="1" indent="-219855" algn="just">
              <a:lnSpc>
                <a:spcPts val="2749"/>
              </a:lnSpc>
              <a:spcBef>
                <a:spcPct val="0"/>
              </a:spcBef>
              <a:buFont typeface="Arial"/>
              <a:buChar char="•"/>
            </a:pPr>
            <a:endParaRPr lang="en-US" sz="2036" spc="122">
              <a:solidFill>
                <a:srgbClr val="FFFFFF"/>
              </a:solidFill>
              <a:latin typeface="Fira Cod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1E1E1"/>
        </a:solidFill>
        <a:effectLst/>
      </p:bgPr>
    </p:bg>
    <p:spTree>
      <p:nvGrpSpPr>
        <p:cNvPr id="1" name=""/>
        <p:cNvGrpSpPr/>
        <p:nvPr/>
      </p:nvGrpSpPr>
      <p:grpSpPr>
        <a:xfrm>
          <a:off x="0" y="0"/>
          <a:ext cx="0" cy="0"/>
          <a:chOff x="0" y="0"/>
          <a:chExt cx="0" cy="0"/>
        </a:xfrm>
      </p:grpSpPr>
      <p:sp>
        <p:nvSpPr>
          <p:cNvPr id="2" name="Freeform 2"/>
          <p:cNvSpPr/>
          <p:nvPr/>
        </p:nvSpPr>
        <p:spPr>
          <a:xfrm>
            <a:off x="-187637" y="7710451"/>
            <a:ext cx="18663274" cy="10530740"/>
          </a:xfrm>
          <a:custGeom>
            <a:avLst/>
            <a:gdLst/>
            <a:ahLst/>
            <a:cxnLst/>
            <a:rect l="l" t="t" r="r" b="b"/>
            <a:pathLst>
              <a:path w="18663274" h="10530740">
                <a:moveTo>
                  <a:pt x="0" y="0"/>
                </a:moveTo>
                <a:lnTo>
                  <a:pt x="18663274" y="0"/>
                </a:lnTo>
                <a:lnTo>
                  <a:pt x="18663274" y="10530740"/>
                </a:lnTo>
                <a:lnTo>
                  <a:pt x="0" y="10530740"/>
                </a:lnTo>
                <a:lnTo>
                  <a:pt x="0" y="0"/>
                </a:lnTo>
                <a:close/>
              </a:path>
            </a:pathLst>
          </a:custGeom>
          <a:blipFill>
            <a:blip r:embed="rId2"/>
            <a:stretch>
              <a:fillRect l="-155" r="-155"/>
            </a:stretch>
          </a:blipFill>
        </p:spPr>
        <p:txBody>
          <a:bodyPr/>
          <a:lstStyle/>
          <a:p>
            <a:endParaRPr lang="es-MX"/>
          </a:p>
        </p:txBody>
      </p:sp>
      <p:sp>
        <p:nvSpPr>
          <p:cNvPr id="3" name="Freeform 3"/>
          <p:cNvSpPr/>
          <p:nvPr/>
        </p:nvSpPr>
        <p:spPr>
          <a:xfrm>
            <a:off x="472219" y="2676775"/>
            <a:ext cx="5779220" cy="3612012"/>
          </a:xfrm>
          <a:custGeom>
            <a:avLst/>
            <a:gdLst/>
            <a:ahLst/>
            <a:cxnLst/>
            <a:rect l="l" t="t" r="r" b="b"/>
            <a:pathLst>
              <a:path w="5779220" h="3612012">
                <a:moveTo>
                  <a:pt x="0" y="0"/>
                </a:moveTo>
                <a:lnTo>
                  <a:pt x="5779220" y="0"/>
                </a:lnTo>
                <a:lnTo>
                  <a:pt x="5779220" y="3612012"/>
                </a:lnTo>
                <a:lnTo>
                  <a:pt x="0" y="3612012"/>
                </a:lnTo>
                <a:lnTo>
                  <a:pt x="0" y="0"/>
                </a:lnTo>
                <a:close/>
              </a:path>
            </a:pathLst>
          </a:custGeom>
          <a:blipFill>
            <a:blip r:embed="rId3"/>
            <a:stretch>
              <a:fillRect/>
            </a:stretch>
          </a:blipFill>
        </p:spPr>
        <p:txBody>
          <a:bodyPr/>
          <a:lstStyle/>
          <a:p>
            <a:endParaRPr lang="es-MX"/>
          </a:p>
        </p:txBody>
      </p:sp>
      <p:sp>
        <p:nvSpPr>
          <p:cNvPr id="4" name="TextBox 4"/>
          <p:cNvSpPr txBox="1"/>
          <p:nvPr/>
        </p:nvSpPr>
        <p:spPr>
          <a:xfrm>
            <a:off x="472219" y="340711"/>
            <a:ext cx="7516760" cy="914400"/>
          </a:xfrm>
          <a:prstGeom prst="rect">
            <a:avLst/>
          </a:prstGeom>
        </p:spPr>
        <p:txBody>
          <a:bodyPr lIns="0" tIns="0" rIns="0" bIns="0" rtlCol="0" anchor="t">
            <a:spAutoFit/>
          </a:bodyPr>
          <a:lstStyle/>
          <a:p>
            <a:pPr>
              <a:lnSpc>
                <a:spcPts val="7200"/>
              </a:lnSpc>
            </a:pPr>
            <a:r>
              <a:rPr lang="en-US" sz="6000">
                <a:solidFill>
                  <a:srgbClr val="FFFFFF"/>
                </a:solidFill>
                <a:latin typeface="Fira Code"/>
              </a:rPr>
              <a:t>PROBLEMATICA</a:t>
            </a:r>
          </a:p>
        </p:txBody>
      </p:sp>
      <p:sp>
        <p:nvSpPr>
          <p:cNvPr id="5" name="TextBox 5"/>
          <p:cNvSpPr txBox="1"/>
          <p:nvPr/>
        </p:nvSpPr>
        <p:spPr>
          <a:xfrm>
            <a:off x="6989754" y="1972829"/>
            <a:ext cx="10269546" cy="4991329"/>
          </a:xfrm>
          <a:prstGeom prst="rect">
            <a:avLst/>
          </a:prstGeom>
        </p:spPr>
        <p:txBody>
          <a:bodyPr lIns="0" tIns="0" rIns="0" bIns="0" rtlCol="0" anchor="t">
            <a:spAutoFit/>
          </a:bodyPr>
          <a:lstStyle/>
          <a:p>
            <a:pPr marL="0" lvl="0" indent="0">
              <a:lnSpc>
                <a:spcPts val="2683"/>
              </a:lnSpc>
              <a:spcBef>
                <a:spcPct val="0"/>
              </a:spcBef>
            </a:pPr>
            <a:r>
              <a:rPr lang="en-US" sz="1987" spc="119">
                <a:solidFill>
                  <a:srgbClr val="000000"/>
                </a:solidFill>
                <a:latin typeface="Fira Code Bold"/>
              </a:rPr>
              <a:t>D</a:t>
            </a:r>
            <a:r>
              <a:rPr lang="en-US" sz="1987" u="none" spc="119">
                <a:solidFill>
                  <a:srgbClr val="000000"/>
                </a:solidFill>
                <a:latin typeface="Fira Code Bold"/>
              </a:rPr>
              <a:t>efinición</a:t>
            </a:r>
          </a:p>
          <a:p>
            <a:pPr marL="429207" lvl="1" indent="-214603">
              <a:lnSpc>
                <a:spcPts val="2683"/>
              </a:lnSpc>
              <a:spcBef>
                <a:spcPct val="0"/>
              </a:spcBef>
              <a:buFont typeface="Arial"/>
              <a:buChar char="•"/>
            </a:pPr>
            <a:r>
              <a:rPr lang="en-US" sz="1987" u="none" spc="119">
                <a:solidFill>
                  <a:srgbClr val="000000"/>
                </a:solidFill>
                <a:latin typeface="Fira Code"/>
              </a:rPr>
              <a:t>Estudios recientes en patología computacional han demostrado que la clasificación de tejidos se puede utilizar eficazmente para: </a:t>
            </a:r>
          </a:p>
          <a:p>
            <a:pPr marL="858413" lvl="2" indent="-286138">
              <a:lnSpc>
                <a:spcPts val="2683"/>
              </a:lnSpc>
              <a:spcBef>
                <a:spcPct val="0"/>
              </a:spcBef>
              <a:buFont typeface="Arial"/>
              <a:buChar char="⚬"/>
            </a:pPr>
            <a:r>
              <a:rPr lang="en-US" sz="1987" u="none" spc="119">
                <a:solidFill>
                  <a:srgbClr val="000000"/>
                </a:solidFill>
                <a:latin typeface="Fira Code"/>
              </a:rPr>
              <a:t>la puntuación de cáncer</a:t>
            </a:r>
          </a:p>
          <a:p>
            <a:pPr marL="858413" lvl="2" indent="-286138">
              <a:lnSpc>
                <a:spcPts val="2683"/>
              </a:lnSpc>
              <a:spcBef>
                <a:spcPct val="0"/>
              </a:spcBef>
              <a:buFont typeface="Arial"/>
              <a:buChar char="⚬"/>
            </a:pPr>
            <a:r>
              <a:rPr lang="en-US" sz="1987" u="none" spc="119">
                <a:solidFill>
                  <a:srgbClr val="000000"/>
                </a:solidFill>
                <a:latin typeface="Fira Code"/>
              </a:rPr>
              <a:t>el descubrimiento de bio-marcadores</a:t>
            </a:r>
          </a:p>
          <a:p>
            <a:pPr marL="858413" lvl="2" indent="-286138">
              <a:lnSpc>
                <a:spcPts val="2683"/>
              </a:lnSpc>
              <a:spcBef>
                <a:spcPct val="0"/>
              </a:spcBef>
              <a:buFont typeface="Arial"/>
              <a:buChar char="⚬"/>
            </a:pPr>
            <a:r>
              <a:rPr lang="en-US" sz="1987" u="none" spc="119">
                <a:solidFill>
                  <a:srgbClr val="000000"/>
                </a:solidFill>
                <a:latin typeface="Fira Code"/>
              </a:rPr>
              <a:t>la predicción de recurrencia de cáncer</a:t>
            </a:r>
          </a:p>
          <a:p>
            <a:pPr marL="858413" lvl="2" indent="-286138">
              <a:lnSpc>
                <a:spcPts val="2683"/>
              </a:lnSpc>
              <a:spcBef>
                <a:spcPct val="0"/>
              </a:spcBef>
              <a:buFont typeface="Arial"/>
              <a:buChar char="⚬"/>
            </a:pPr>
            <a:r>
              <a:rPr lang="en-US" sz="1987" u="none" spc="119">
                <a:solidFill>
                  <a:srgbClr val="000000"/>
                </a:solidFill>
                <a:latin typeface="Fira Code"/>
              </a:rPr>
              <a:t>la predicción de la efectividad de los tratamientos</a:t>
            </a:r>
          </a:p>
          <a:p>
            <a:pPr marL="0" lvl="0" indent="0">
              <a:lnSpc>
                <a:spcPts val="2683"/>
              </a:lnSpc>
              <a:spcBef>
                <a:spcPct val="0"/>
              </a:spcBef>
            </a:pPr>
            <a:r>
              <a:rPr lang="en-US" sz="1987" u="none" spc="119">
                <a:solidFill>
                  <a:srgbClr val="000000"/>
                </a:solidFill>
                <a:latin typeface="Fira Code"/>
              </a:rPr>
              <a:t>Con base en lo anterior, es imperativo que los algoritmos de Deep Learning que se basan en los detalles a nivel nuclear puedan hacer frente a los datos de naturaleza clínica, con el objetivo de que los patólogos y oncólogos cuenten con mecanismos de respuesta inmediata para obtener un diagnóstico mediante el procesamiento de imágenes completas de tejidos, obtenidas a través de laminillas de microscopios.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1E1E1"/>
        </a:solidFill>
        <a:effectLst/>
      </p:bgPr>
    </p:bg>
    <p:spTree>
      <p:nvGrpSpPr>
        <p:cNvPr id="1" name=""/>
        <p:cNvGrpSpPr/>
        <p:nvPr/>
      </p:nvGrpSpPr>
      <p:grpSpPr>
        <a:xfrm>
          <a:off x="0" y="0"/>
          <a:ext cx="0" cy="0"/>
          <a:chOff x="0" y="0"/>
          <a:chExt cx="0" cy="0"/>
        </a:xfrm>
      </p:grpSpPr>
      <p:sp>
        <p:nvSpPr>
          <p:cNvPr id="2" name="TextBox 2"/>
          <p:cNvSpPr txBox="1"/>
          <p:nvPr/>
        </p:nvSpPr>
        <p:spPr>
          <a:xfrm>
            <a:off x="472219" y="340711"/>
            <a:ext cx="8790051" cy="1828800"/>
          </a:xfrm>
          <a:prstGeom prst="rect">
            <a:avLst/>
          </a:prstGeom>
        </p:spPr>
        <p:txBody>
          <a:bodyPr lIns="0" tIns="0" rIns="0" bIns="0" rtlCol="0" anchor="t">
            <a:spAutoFit/>
          </a:bodyPr>
          <a:lstStyle/>
          <a:p>
            <a:pPr>
              <a:lnSpc>
                <a:spcPts val="7200"/>
              </a:lnSpc>
            </a:pPr>
            <a:r>
              <a:rPr lang="en-US" sz="6000">
                <a:solidFill>
                  <a:srgbClr val="FFFFFF"/>
                </a:solidFill>
                <a:latin typeface="Fira Code"/>
              </a:rPr>
              <a:t>OBJETIVO Y ANÁLISIS</a:t>
            </a:r>
          </a:p>
          <a:p>
            <a:pPr>
              <a:lnSpc>
                <a:spcPts val="7200"/>
              </a:lnSpc>
            </a:pPr>
            <a:endParaRPr lang="en-US" sz="6000">
              <a:solidFill>
                <a:srgbClr val="FFFFFF"/>
              </a:solidFill>
              <a:latin typeface="Fira Code"/>
            </a:endParaRPr>
          </a:p>
        </p:txBody>
      </p:sp>
      <p:sp>
        <p:nvSpPr>
          <p:cNvPr id="3" name="TextBox 3"/>
          <p:cNvSpPr txBox="1"/>
          <p:nvPr/>
        </p:nvSpPr>
        <p:spPr>
          <a:xfrm>
            <a:off x="6989754" y="1569345"/>
            <a:ext cx="10269546" cy="4324579"/>
          </a:xfrm>
          <a:prstGeom prst="rect">
            <a:avLst/>
          </a:prstGeom>
        </p:spPr>
        <p:txBody>
          <a:bodyPr lIns="0" tIns="0" rIns="0" bIns="0" rtlCol="0" anchor="t">
            <a:spAutoFit/>
          </a:bodyPr>
          <a:lstStyle/>
          <a:p>
            <a:pPr algn="just">
              <a:lnSpc>
                <a:spcPts val="2683"/>
              </a:lnSpc>
            </a:pPr>
            <a:r>
              <a:rPr lang="en-US" sz="1987" spc="119">
                <a:solidFill>
                  <a:srgbClr val="000000"/>
                </a:solidFill>
                <a:latin typeface="Fira Code"/>
              </a:rPr>
              <a:t>Identificar a partir de imagenes de portaobjetos de tejidos de pacientes, si estos contienen Carcinoma ductal invasivo (IDC) o no.</a:t>
            </a:r>
          </a:p>
          <a:p>
            <a:pPr algn="just">
              <a:lnSpc>
                <a:spcPts val="2683"/>
              </a:lnSpc>
            </a:pPr>
            <a:endParaRPr lang="en-US" sz="1987" spc="119">
              <a:solidFill>
                <a:srgbClr val="000000"/>
              </a:solidFill>
              <a:latin typeface="Fira Code"/>
            </a:endParaRPr>
          </a:p>
          <a:p>
            <a:pPr algn="just">
              <a:lnSpc>
                <a:spcPts val="2683"/>
              </a:lnSpc>
            </a:pPr>
            <a:r>
              <a:rPr lang="en-US" sz="1987" spc="119">
                <a:solidFill>
                  <a:srgbClr val="000000"/>
                </a:solidFill>
                <a:latin typeface="Fira Code"/>
              </a:rPr>
              <a:t>Esto facilitará la toma de decisiones, ayudará a la planificación de tratamientos y con ello mejorará la esperanza y calidad de vida del paciente. </a:t>
            </a:r>
          </a:p>
          <a:p>
            <a:pPr algn="just">
              <a:lnSpc>
                <a:spcPts val="2683"/>
              </a:lnSpc>
            </a:pPr>
            <a:endParaRPr lang="en-US" sz="1987" spc="119">
              <a:solidFill>
                <a:srgbClr val="000000"/>
              </a:solidFill>
              <a:latin typeface="Fira Code"/>
            </a:endParaRPr>
          </a:p>
          <a:p>
            <a:pPr algn="just">
              <a:lnSpc>
                <a:spcPts val="2683"/>
              </a:lnSpc>
            </a:pPr>
            <a:r>
              <a:rPr lang="en-US" sz="1987" spc="119">
                <a:solidFill>
                  <a:srgbClr val="000000"/>
                </a:solidFill>
                <a:latin typeface="Fira Code"/>
              </a:rPr>
              <a:t>El carcinoma ductal invasivo (IDC), también denominado carcinoma ductal infiltrante, es el tipo más común de cáncer de mama. Alrededor de un 75 % de todos los tipos de cáncer de mama son CDI, según la Sociedad Americana Contra el Cáncer.</a:t>
            </a:r>
          </a:p>
          <a:p>
            <a:pPr marL="0" lvl="0" indent="0" algn="just">
              <a:lnSpc>
                <a:spcPts val="2683"/>
              </a:lnSpc>
              <a:spcBef>
                <a:spcPct val="0"/>
              </a:spcBef>
            </a:pPr>
            <a:endParaRPr lang="en-US" sz="1987" spc="119">
              <a:solidFill>
                <a:srgbClr val="000000"/>
              </a:solidFill>
              <a:latin typeface="Fira Cod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1E1E1"/>
        </a:solidFill>
        <a:effectLst/>
      </p:bgPr>
    </p:bg>
    <p:spTree>
      <p:nvGrpSpPr>
        <p:cNvPr id="1" name=""/>
        <p:cNvGrpSpPr/>
        <p:nvPr/>
      </p:nvGrpSpPr>
      <p:grpSpPr>
        <a:xfrm>
          <a:off x="0" y="0"/>
          <a:ext cx="0" cy="0"/>
          <a:chOff x="0" y="0"/>
          <a:chExt cx="0" cy="0"/>
        </a:xfrm>
      </p:grpSpPr>
      <p:sp>
        <p:nvSpPr>
          <p:cNvPr id="2" name="TextBox 2"/>
          <p:cNvSpPr txBox="1"/>
          <p:nvPr/>
        </p:nvSpPr>
        <p:spPr>
          <a:xfrm>
            <a:off x="1621709" y="2019743"/>
            <a:ext cx="7153636" cy="1828800"/>
          </a:xfrm>
          <a:prstGeom prst="rect">
            <a:avLst/>
          </a:prstGeom>
        </p:spPr>
        <p:txBody>
          <a:bodyPr lIns="0" tIns="0" rIns="0" bIns="0" rtlCol="0" anchor="t">
            <a:spAutoFit/>
          </a:bodyPr>
          <a:lstStyle/>
          <a:p>
            <a:pPr>
              <a:lnSpc>
                <a:spcPts val="7200"/>
              </a:lnSpc>
            </a:pPr>
            <a:r>
              <a:rPr lang="en-US" sz="6000">
                <a:solidFill>
                  <a:srgbClr val="FFFFFF"/>
                </a:solidFill>
                <a:latin typeface="Fira Code"/>
              </a:rPr>
              <a:t>RESUMEN DE BASE DE DATOS</a:t>
            </a:r>
          </a:p>
        </p:txBody>
      </p:sp>
      <p:grpSp>
        <p:nvGrpSpPr>
          <p:cNvPr id="3" name="Group 3"/>
          <p:cNvGrpSpPr>
            <a:grpSpLocks noChangeAspect="1"/>
          </p:cNvGrpSpPr>
          <p:nvPr/>
        </p:nvGrpSpPr>
        <p:grpSpPr>
          <a:xfrm>
            <a:off x="10783090" y="1028700"/>
            <a:ext cx="5486400" cy="8229600"/>
            <a:chOff x="0" y="0"/>
            <a:chExt cx="6350000" cy="9525000"/>
          </a:xfrm>
        </p:grpSpPr>
        <p:sp>
          <p:nvSpPr>
            <p:cNvPr id="4" name="Freeform 4"/>
            <p:cNvSpPr/>
            <p:nvPr/>
          </p:nvSpPr>
          <p:spPr>
            <a:xfrm>
              <a:off x="0" y="0"/>
              <a:ext cx="6350000" cy="9525000"/>
            </a:xfrm>
            <a:custGeom>
              <a:avLst/>
              <a:gdLst/>
              <a:ahLst/>
              <a:cxnLst/>
              <a:rect l="l" t="t" r="r" b="b"/>
              <a:pathLst>
                <a:path w="6350000" h="9525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50000" r="-50000"/>
              </a:stretch>
            </a:blipFill>
          </p:spPr>
          <p:txBody>
            <a:bodyPr/>
            <a:lstStyle/>
            <a:p>
              <a:endParaRPr lang="es-MX"/>
            </a:p>
          </p:txBody>
        </p:sp>
      </p:grpSp>
      <p:sp>
        <p:nvSpPr>
          <p:cNvPr id="5" name="TextBox 5"/>
          <p:cNvSpPr txBox="1"/>
          <p:nvPr/>
        </p:nvSpPr>
        <p:spPr>
          <a:xfrm>
            <a:off x="1429762" y="5215447"/>
            <a:ext cx="7537530" cy="3356610"/>
          </a:xfrm>
          <a:prstGeom prst="rect">
            <a:avLst/>
          </a:prstGeom>
        </p:spPr>
        <p:txBody>
          <a:bodyPr lIns="0" tIns="0" rIns="0" bIns="0" rtlCol="0" anchor="t">
            <a:spAutoFit/>
          </a:bodyPr>
          <a:lstStyle/>
          <a:p>
            <a:pPr marL="0" lvl="0" indent="0">
              <a:lnSpc>
                <a:spcPts val="2430"/>
              </a:lnSpc>
              <a:spcBef>
                <a:spcPct val="0"/>
              </a:spcBef>
            </a:pPr>
            <a:r>
              <a:rPr lang="en-US" sz="1800" u="none" spc="107">
                <a:solidFill>
                  <a:srgbClr val="000000"/>
                </a:solidFill>
                <a:latin typeface="Fira Code"/>
              </a:rPr>
              <a:t>Lorem ipsum dolor sit amet, consectetur adipiscing elit, sed do eiusmod tempor incididunt ut labore et dolore magna aliqua. Ut enim ad minim veniam, quis nostrud exercitation ullamco laboris nisi ut aliquip ex ea commodo consequat.</a:t>
            </a:r>
          </a:p>
          <a:p>
            <a:pPr marL="0" lvl="0" indent="0">
              <a:lnSpc>
                <a:spcPts val="2430"/>
              </a:lnSpc>
              <a:spcBef>
                <a:spcPct val="0"/>
              </a:spcBef>
            </a:pPr>
            <a:endParaRPr lang="en-US" sz="1800" u="none" spc="107">
              <a:solidFill>
                <a:srgbClr val="000000"/>
              </a:solidFill>
              <a:latin typeface="Fira Code"/>
            </a:endParaRPr>
          </a:p>
          <a:p>
            <a:pPr marL="0" lvl="0" indent="0">
              <a:lnSpc>
                <a:spcPts val="2430"/>
              </a:lnSpc>
              <a:spcBef>
                <a:spcPct val="0"/>
              </a:spcBef>
            </a:pPr>
            <a:r>
              <a:rPr lang="en-US" sz="1800" u="none" spc="107">
                <a:solidFill>
                  <a:srgbClr val="000000"/>
                </a:solidFill>
                <a:latin typeface="Fira Code"/>
              </a:rPr>
              <a:t>Duis aute irure dolor in reprehenderit in voluptate velit esse cillum dolore eu fugiat nulla pariatur. Excepteur sint occaecat cupidatat non proident, sunt in culpa qui officia deserunt mollit anim id est laborum.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309</Words>
  <Application>Microsoft Macintosh PowerPoint</Application>
  <PresentationFormat>Personalizado</PresentationFormat>
  <Paragraphs>26</Paragraphs>
  <Slides>5</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5</vt:i4>
      </vt:variant>
    </vt:vector>
  </HeadingPairs>
  <TitlesOfParts>
    <vt:vector size="11" baseType="lpstr">
      <vt:lpstr>Fira Code Bold</vt:lpstr>
      <vt:lpstr>Arial</vt:lpstr>
      <vt:lpstr>Fira Code</vt:lpstr>
      <vt:lpstr>Calibri</vt:lpstr>
      <vt:lpstr>Bicubik</vt:lpstr>
      <vt:lpstr>Office Theme</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Inteligencia Artificial Moderno Negro</dc:title>
  <cp:lastModifiedBy>YUNERI PEREZ ARELLANO</cp:lastModifiedBy>
  <cp:revision>1</cp:revision>
  <dcterms:created xsi:type="dcterms:W3CDTF">2006-08-16T00:00:00Z</dcterms:created>
  <dcterms:modified xsi:type="dcterms:W3CDTF">2023-11-10T17:10:41Z</dcterms:modified>
  <dc:identifier>DAFzgzNnm8I</dc:identifier>
</cp:coreProperties>
</file>

<file path=docProps/thumbnail.jpeg>
</file>